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</p:sldMasterIdLst>
  <p:notesMasterIdLst>
    <p:notesMasterId r:id="rId23"/>
  </p:notesMasterIdLst>
  <p:handoutMasterIdLst>
    <p:handoutMasterId r:id="rId24"/>
  </p:handoutMasterIdLst>
  <p:sldIdLst>
    <p:sldId id="284" r:id="rId3"/>
    <p:sldId id="508" r:id="rId4"/>
    <p:sldId id="464" r:id="rId5"/>
    <p:sldId id="488" r:id="rId6"/>
    <p:sldId id="466" r:id="rId7"/>
    <p:sldId id="512" r:id="rId8"/>
    <p:sldId id="507" r:id="rId9"/>
    <p:sldId id="495" r:id="rId10"/>
    <p:sldId id="521" r:id="rId11"/>
    <p:sldId id="493" r:id="rId12"/>
    <p:sldId id="500" r:id="rId13"/>
    <p:sldId id="509" r:id="rId14"/>
    <p:sldId id="522" r:id="rId15"/>
    <p:sldId id="523" r:id="rId16"/>
    <p:sldId id="517" r:id="rId17"/>
    <p:sldId id="519" r:id="rId18"/>
    <p:sldId id="510" r:id="rId19"/>
    <p:sldId id="520" r:id="rId20"/>
    <p:sldId id="499" r:id="rId21"/>
    <p:sldId id="524" r:id="rId22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003399"/>
        </a:solidFill>
        <a:latin typeface="Arial Narrow" pitchFamily="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3366CC"/>
    <a:srgbClr val="0066FF"/>
    <a:srgbClr val="0099FF"/>
    <a:srgbClr val="33CCFF"/>
    <a:srgbClr val="A3141E"/>
    <a:srgbClr val="FF0066"/>
    <a:srgbClr val="009900"/>
    <a:srgbClr val="FF0033"/>
    <a:srgbClr val="FF33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2046" y="-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42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447" y="-1640"/>
            <a:ext cx="2890228" cy="49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518" tIns="0" rIns="18518" bIns="0" numCol="1" anchor="t" anchorCtr="0" compatLnSpc="1">
            <a:prstTxWarp prst="textNoShape">
              <a:avLst/>
            </a:prstTxWarp>
          </a:bodyPr>
          <a:lstStyle>
            <a:lvl1pPr defTabSz="889042" eaLnBrk="0" hangingPunct="0">
              <a:defRPr sz="1000" b="0" i="1">
                <a:solidFill>
                  <a:srgbClr val="FFFFFF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862" y="-1640"/>
            <a:ext cx="2890227" cy="49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518" tIns="0" rIns="18518" bIns="0" numCol="1" anchor="t" anchorCtr="0" compatLnSpc="1">
            <a:prstTxWarp prst="textNoShape">
              <a:avLst/>
            </a:prstTxWarp>
          </a:bodyPr>
          <a:lstStyle>
            <a:lvl1pPr algn="r" defTabSz="889042" eaLnBrk="0" hangingPunct="0">
              <a:defRPr sz="1000" b="0" i="1">
                <a:solidFill>
                  <a:srgbClr val="FFFFFF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0425" y="749300"/>
            <a:ext cx="4946650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187" y="4715483"/>
            <a:ext cx="4893269" cy="446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06" tIns="44753" rIns="89506" bIns="447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447" y="9429322"/>
            <a:ext cx="2890228" cy="49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518" tIns="0" rIns="18518" bIns="0" numCol="1" anchor="b" anchorCtr="0" compatLnSpc="1">
            <a:prstTxWarp prst="textNoShape">
              <a:avLst/>
            </a:prstTxWarp>
          </a:bodyPr>
          <a:lstStyle>
            <a:lvl1pPr defTabSz="889042" eaLnBrk="0" hangingPunct="0">
              <a:defRPr sz="1000" b="0" i="1">
                <a:solidFill>
                  <a:srgbClr val="FFFFFF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862" y="9429322"/>
            <a:ext cx="2890227" cy="49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518" tIns="0" rIns="18518" bIns="0" numCol="1" anchor="b" anchorCtr="0" compatLnSpc="1">
            <a:prstTxWarp prst="textNoShape">
              <a:avLst/>
            </a:prstTxWarp>
          </a:bodyPr>
          <a:lstStyle>
            <a:lvl1pPr algn="r" defTabSz="889042" eaLnBrk="0" hangingPunct="0">
              <a:defRPr sz="1000" b="0" i="1">
                <a:solidFill>
                  <a:srgbClr val="FFFFFF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3AAE390B-9AC8-4FA7-96C7-1CB4283C6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778862" y="9429322"/>
            <a:ext cx="2890227" cy="49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518" tIns="0" rIns="18518" bIns="0" anchor="b"/>
          <a:lstStyle/>
          <a:p>
            <a:pPr algn="r" defTabSz="889042" eaLnBrk="0" hangingPunct="0"/>
            <a:fld id="{CBE6CDB4-6244-454D-B6EF-B741800D57C1}" type="slidenum">
              <a:rPr lang="en-US" sz="1000" b="0" i="1">
                <a:solidFill>
                  <a:srgbClr val="FFFFFF"/>
                </a:solidFill>
              </a:rPr>
              <a:pPr algn="r" defTabSz="889042" eaLnBrk="0" hangingPunct="0"/>
              <a:t>1</a:t>
            </a:fld>
            <a:endParaRPr lang="en-US" sz="1000" b="0" i="1" dirty="0">
              <a:solidFill>
                <a:srgbClr val="FFFFFF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778862" y="9429322"/>
            <a:ext cx="2890227" cy="49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518" tIns="0" rIns="18518" bIns="0" anchor="b"/>
          <a:lstStyle/>
          <a:p>
            <a:pPr algn="r" defTabSz="889042" eaLnBrk="0" hangingPunct="0"/>
            <a:fld id="{C1E38989-FF9B-4058-AAB4-F5F58B5FEFB0}" type="slidenum">
              <a:rPr lang="en-US" sz="1000" b="0" i="1">
                <a:solidFill>
                  <a:srgbClr val="FFFFFF"/>
                </a:solidFill>
              </a:rPr>
              <a:pPr algn="r" defTabSz="889042" eaLnBrk="0" hangingPunct="0"/>
              <a:t>2</a:t>
            </a:fld>
            <a:endParaRPr lang="en-US" sz="1000" b="0" i="1" dirty="0">
              <a:solidFill>
                <a:srgbClr val="FFFFFF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8862" y="9429322"/>
            <a:ext cx="2890227" cy="49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518" tIns="0" rIns="18518" bIns="0" anchor="b"/>
          <a:lstStyle/>
          <a:p>
            <a:pPr algn="r" defTabSz="889042" eaLnBrk="0" hangingPunct="0"/>
            <a:fld id="{9945D195-7E2C-4C88-A07A-D23C3576386E}" type="slidenum">
              <a:rPr lang="en-US" sz="1000" b="0" i="1">
                <a:solidFill>
                  <a:srgbClr val="FFFFFF"/>
                </a:solidFill>
              </a:rPr>
              <a:pPr algn="r" defTabSz="889042" eaLnBrk="0" hangingPunct="0"/>
              <a:t>5</a:t>
            </a:fld>
            <a:endParaRPr lang="en-US" sz="1000" b="0" i="1" dirty="0">
              <a:solidFill>
                <a:srgbClr val="FFFFFF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8862" y="9429322"/>
            <a:ext cx="2890227" cy="49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518" tIns="0" rIns="18518" bIns="0" anchor="b"/>
          <a:lstStyle/>
          <a:p>
            <a:pPr algn="r" defTabSz="889042" eaLnBrk="0" hangingPunct="0"/>
            <a:fld id="{81AFD059-8959-4452-8D26-56DA5F1F8ED1}" type="slidenum">
              <a:rPr lang="en-US" sz="1000" b="0" i="1">
                <a:solidFill>
                  <a:srgbClr val="FFFFFF"/>
                </a:solidFill>
              </a:rPr>
              <a:pPr algn="r" defTabSz="889042" eaLnBrk="0" hangingPunct="0"/>
              <a:t>6</a:t>
            </a:fld>
            <a:endParaRPr lang="en-US" sz="1000" b="0" i="1" dirty="0">
              <a:solidFill>
                <a:srgbClr val="FFFFFF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778862" y="9429322"/>
            <a:ext cx="2890227" cy="49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518" tIns="0" rIns="18518" bIns="0" anchor="b"/>
          <a:lstStyle/>
          <a:p>
            <a:pPr algn="r" defTabSz="889042" eaLnBrk="0" hangingPunct="0"/>
            <a:fld id="{A4E1298B-2DD8-41D9-8495-B543501D66FE}" type="slidenum">
              <a:rPr lang="en-US" sz="1000" b="0" i="1">
                <a:solidFill>
                  <a:srgbClr val="FFFFFF"/>
                </a:solidFill>
              </a:rPr>
              <a:pPr algn="r" defTabSz="889042" eaLnBrk="0" hangingPunct="0"/>
              <a:t>7</a:t>
            </a:fld>
            <a:endParaRPr lang="en-US" sz="1000" b="0" i="1" dirty="0">
              <a:solidFill>
                <a:srgbClr val="FFFFFF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 Narrow" pitchFamily="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56CA-EB2C-48E9-BBF7-D26149BFD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851AE-7A54-477E-9DE8-9B117A1E3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BAD62-9400-40DC-97CE-27C36E172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2411B-DB73-4B2A-8B1A-AE445D298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A1062-4FC0-48B1-8AF6-CC185526F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58DDF-7FB6-4983-816D-49D81CC3F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5772F-989F-4351-8ED9-8876A24C9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D8723-2234-436F-AD5B-F691993A8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1B458-01D9-447A-8B7D-2585AFC5B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40D6-F5DC-4F63-9C8D-EB3898188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1160E-DF63-4085-BC56-BD4DB4583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0F51F-5F34-457B-8FA0-9A8FCC1BF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D279C-916B-42B3-97DD-549EB8F33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ECD53-C887-4011-851B-0949344EF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96CFF-0D67-4096-92DB-3CD4C4BF8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C1ABD-A859-4C88-88D8-900E98389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F692F-6255-4FE4-9E16-9E589025C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8CE91-9842-402E-B411-8AA8732D4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B582-8BC2-4A03-A75A-EF97C95E3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98ED2-487C-4303-8FB5-BD0595DFC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D5105-D0B6-4AEA-95F5-487BB308D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0E613-16B2-4DBF-BB44-47C91DCC7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27F8490D-45CF-4430-9488-9F7101F1F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" y="304800"/>
            <a:ext cx="1195388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72400" y="228600"/>
            <a:ext cx="738188" cy="349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11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112" charset="2"/>
        <a:buChar char="t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"/>
          <p:cNvGrpSpPr>
            <a:grpSpLocks/>
          </p:cNvGrpSpPr>
          <p:nvPr/>
        </p:nvGrpSpPr>
        <p:grpSpPr bwMode="auto">
          <a:xfrm>
            <a:off x="163513" y="1295400"/>
            <a:ext cx="8816975" cy="2501900"/>
            <a:chOff x="116" y="816"/>
            <a:chExt cx="6248" cy="1576"/>
          </a:xfrm>
        </p:grpSpPr>
        <p:sp>
          <p:nvSpPr>
            <p:cNvPr id="10" name="Rectangle 2"/>
            <p:cNvSpPr>
              <a:spLocks noChangeArrowheads="1"/>
            </p:cNvSpPr>
            <p:nvPr/>
          </p:nvSpPr>
          <p:spPr bwMode="grayWhite">
            <a:xfrm>
              <a:off x="116" y="920"/>
              <a:ext cx="6248" cy="14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AU">
                <a:latin typeface="Arial Narrow" pitchFamily="34" charset="0"/>
              </a:endParaRPr>
            </a:p>
          </p:txBody>
        </p:sp>
        <p:sp>
          <p:nvSpPr>
            <p:cNvPr id="11" name="AutoShape 3"/>
            <p:cNvSpPr>
              <a:spLocks noChangeArrowheads="1"/>
            </p:cNvSpPr>
            <p:nvPr/>
          </p:nvSpPr>
          <p:spPr bwMode="ltGray">
            <a:xfrm rot="10800000" flipH="1">
              <a:off x="647" y="816"/>
              <a:ext cx="553" cy="432"/>
            </a:xfrm>
            <a:prstGeom prst="triangle">
              <a:avLst>
                <a:gd name="adj" fmla="val 49995"/>
              </a:avLst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>
              <a:outerShdw dist="155023" dir="2099521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en-AU">
                <a:latin typeface="Arial Narrow" pitchFamily="34" charset="0"/>
              </a:endParaRPr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E174AAFC-1A51-497C-BABB-6BE4C90CF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11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112" charset="2"/>
        <a:buChar char="t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'm_Your_Man_(Leonard_Cohen_album)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rc.ac.uk/complexinterventionsguidanc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388" y="2205038"/>
            <a:ext cx="8785225" cy="1143000"/>
          </a:xfrm>
        </p:spPr>
        <p:txBody>
          <a:bodyPr/>
          <a:lstStyle/>
          <a:p>
            <a:r>
              <a:rPr lang="en-AU" smtClean="0"/>
              <a:t>What do 15 years of review and evaluation projects and routine outcome measurement programs add up to?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4149725"/>
            <a:ext cx="8424862" cy="2098675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Monotype Sorts" pitchFamily="112" charset="2"/>
              <a:buNone/>
            </a:pPr>
            <a:r>
              <a:rPr lang="en-AU" sz="2800" dirty="0" smtClean="0"/>
              <a:t>Alan Owen</a:t>
            </a:r>
          </a:p>
          <a:p>
            <a:pPr marL="0" indent="0" algn="ctr">
              <a:lnSpc>
                <a:spcPct val="80000"/>
              </a:lnSpc>
              <a:buFont typeface="Monotype Sorts" pitchFamily="112" charset="2"/>
              <a:buNone/>
            </a:pPr>
            <a:r>
              <a:rPr lang="en-AU" sz="2800" dirty="0" smtClean="0"/>
              <a:t>Centre for Health Service Development </a:t>
            </a:r>
          </a:p>
          <a:p>
            <a:pPr marL="0" indent="0" algn="ctr">
              <a:lnSpc>
                <a:spcPct val="80000"/>
              </a:lnSpc>
              <a:buFont typeface="Monotype Sorts" pitchFamily="112" charset="2"/>
              <a:buNone/>
            </a:pPr>
            <a:r>
              <a:rPr lang="en-AU" sz="2400" dirty="0" smtClean="0"/>
              <a:t>Australian Health Services Research Institute</a:t>
            </a:r>
            <a:endParaRPr lang="en-AU" sz="2800" dirty="0" smtClean="0"/>
          </a:p>
          <a:p>
            <a:pPr marL="0" indent="0" algn="ctr">
              <a:lnSpc>
                <a:spcPct val="80000"/>
              </a:lnSpc>
              <a:buFont typeface="Monotype Sorts" pitchFamily="112" charset="2"/>
              <a:buNone/>
            </a:pPr>
            <a:r>
              <a:rPr lang="en-AU" sz="2800" dirty="0" smtClean="0"/>
              <a:t>University of Wollongong</a:t>
            </a:r>
          </a:p>
          <a:p>
            <a:pPr marL="0" indent="0" algn="ctr">
              <a:lnSpc>
                <a:spcPct val="80000"/>
              </a:lnSpc>
              <a:buFont typeface="Monotype Sorts" pitchFamily="112" charset="2"/>
              <a:buNone/>
            </a:pPr>
            <a:r>
              <a:rPr lang="en-AU" sz="2000" dirty="0" smtClean="0"/>
              <a:t>AES Conference Sydney, 31 August 2011</a:t>
            </a:r>
            <a:endParaRPr lang="en-A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r>
              <a:rPr lang="en-AU" b="1" smtClean="0"/>
              <a:t>Summing up CHSD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5720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Monotype Sorts" pitchFamily="112" charset="2"/>
              <a:buNone/>
            </a:pPr>
            <a:r>
              <a:rPr lang="en-AU" sz="3600" smtClean="0"/>
              <a:t>	That’s a nice bunch of projects, and we’ve kept very busy …  but so what? </a:t>
            </a:r>
            <a:endParaRPr lang="en-AU" sz="2400" smtClean="0"/>
          </a:p>
          <a:p>
            <a:pPr marL="533400" indent="-533400">
              <a:lnSpc>
                <a:spcPct val="90000"/>
              </a:lnSpc>
              <a:buFont typeface="Monotype Sorts" pitchFamily="112" charset="2"/>
              <a:buNone/>
            </a:pPr>
            <a:endParaRPr lang="en-AU" sz="1200" smtClean="0"/>
          </a:p>
          <a:p>
            <a:pPr marL="533400" indent="-533400">
              <a:lnSpc>
                <a:spcPct val="90000"/>
              </a:lnSpc>
              <a:buFont typeface="Monotype Sorts" pitchFamily="112" charset="2"/>
              <a:buNone/>
            </a:pPr>
            <a:r>
              <a:rPr lang="en-AU" sz="2400" smtClean="0"/>
              <a:t>	We think there are measurable ways of looking at our own impacts and outcomes as applied researchers &amp; evaluators:</a:t>
            </a:r>
          </a:p>
          <a:p>
            <a:pPr marL="533400" indent="-533400">
              <a:lnSpc>
                <a:spcPct val="90000"/>
              </a:lnSpc>
              <a:buFont typeface="Monotype Sorts" pitchFamily="112" charset="2"/>
              <a:buNone/>
            </a:pPr>
            <a:r>
              <a:rPr lang="en-AU" sz="2400" smtClean="0"/>
              <a:t>1.	Evidence of standardising outcome measures in routine practice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Arial" charset="0"/>
              <a:buAutoNum type="arabicPeriod" startAt="2"/>
            </a:pPr>
            <a:r>
              <a:rPr lang="en-AU" sz="2400" smtClean="0"/>
              <a:t>Evidence of building capacity and sustainability in the Centre and in the health and community care sectors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Arial" charset="0"/>
              <a:buAutoNum type="arabicPeriod" startAt="2"/>
            </a:pPr>
            <a:endParaRPr lang="en-AU" sz="1800" smtClean="0"/>
          </a:p>
          <a:p>
            <a:pPr marL="533400" indent="-533400">
              <a:lnSpc>
                <a:spcPct val="80000"/>
              </a:lnSpc>
              <a:buFont typeface="Monotype Sorts" pitchFamily="112" charset="2"/>
              <a:buNone/>
            </a:pPr>
            <a:r>
              <a:rPr lang="en-AU" sz="2800" smtClean="0"/>
              <a:t>	</a:t>
            </a:r>
            <a:r>
              <a:rPr lang="en-US" sz="1800" smtClean="0"/>
              <a:t>Hawe, P., King, L., Noort, M., Gifford, S., and Lloyd, B. (1998). </a:t>
            </a:r>
            <a:r>
              <a:rPr lang="en-US" sz="1800" i="1" smtClean="0"/>
              <a:t>Working invisibly: health workers talk about capacity-building in health promotion</a:t>
            </a:r>
            <a:r>
              <a:rPr lang="en-US" sz="1800" smtClean="0"/>
              <a:t>. </a:t>
            </a:r>
            <a:r>
              <a:rPr lang="en-US" sz="1800" u="sng" smtClean="0"/>
              <a:t>Health Promotion International</a:t>
            </a:r>
            <a:r>
              <a:rPr lang="en-US" sz="1800" smtClean="0"/>
              <a:t>, 13, 285-295. </a:t>
            </a:r>
          </a:p>
          <a:p>
            <a:pPr marL="533400" indent="-533400">
              <a:lnSpc>
                <a:spcPct val="80000"/>
              </a:lnSpc>
              <a:buFont typeface="Monotype Sorts" pitchFamily="112" charset="2"/>
              <a:buNone/>
            </a:pPr>
            <a:r>
              <a:rPr lang="en-US" sz="1800" smtClean="0"/>
              <a:t>	</a:t>
            </a:r>
            <a:r>
              <a:rPr lang="en-AU" sz="1800" smtClean="0"/>
              <a:t>Pluye, P., Potvin, L., and Denis, J. (2004). </a:t>
            </a:r>
            <a:r>
              <a:rPr lang="en-AU" sz="1800" i="1" smtClean="0"/>
              <a:t>Making public health programs last: conceptualizing sustainability</a:t>
            </a:r>
            <a:r>
              <a:rPr lang="en-AU" sz="1800" smtClean="0"/>
              <a:t>. </a:t>
            </a:r>
            <a:r>
              <a:rPr lang="en-AU" sz="1800" u="sng" smtClean="0"/>
              <a:t>Evaluation and Program Planning</a:t>
            </a:r>
            <a:r>
              <a:rPr lang="en-AU" sz="1800" smtClean="0"/>
              <a:t>, 27: 121-133.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sz="3600" b="1" smtClean="0"/>
              <a:t>Theory: </a:t>
            </a:r>
            <a:br>
              <a:rPr lang="en-US" sz="3600" b="1" smtClean="0"/>
            </a:br>
            <a:r>
              <a:rPr lang="en-US" sz="3600" b="1" smtClean="0"/>
              <a:t>more sustainable impacts by promoting a program focus on outcomes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057400"/>
            <a:ext cx="8458200" cy="4191000"/>
          </a:xfrm>
        </p:spPr>
        <p:txBody>
          <a:bodyPr/>
          <a:lstStyle/>
          <a:p>
            <a:pPr lvl="1"/>
            <a:r>
              <a:rPr lang="en-AU" smtClean="0"/>
              <a:t>Grown out of the 1994 sub-acute and non-acute classification study (AN-SNAP) using data from 104 sites and </a:t>
            </a:r>
            <a:endParaRPr lang="en-AU" b="1" smtClean="0"/>
          </a:p>
          <a:p>
            <a:pPr lvl="1"/>
            <a:r>
              <a:rPr lang="en-AU" b="1" smtClean="0"/>
              <a:t>Australian Health Outcomes Collaboration (AHOC) </a:t>
            </a:r>
          </a:p>
          <a:p>
            <a:pPr lvl="1"/>
            <a:r>
              <a:rPr lang="en-AU" smtClean="0"/>
              <a:t>first</a:t>
            </a:r>
            <a:r>
              <a:rPr lang="en-AU" b="1" smtClean="0"/>
              <a:t> </a:t>
            </a:r>
            <a:r>
              <a:rPr lang="en-AU" smtClean="0"/>
              <a:t>sub-</a:t>
            </a:r>
            <a:r>
              <a:rPr lang="en-US" smtClean="0"/>
              <a:t>centre, papers, conferences, evaluation</a:t>
            </a:r>
            <a:endParaRPr lang="en-AU" b="1" smtClean="0"/>
          </a:p>
          <a:p>
            <a:pPr lvl="1"/>
            <a:r>
              <a:rPr lang="en-AU" b="1" smtClean="0"/>
              <a:t>Australasian Rehabilitation Outcomes Centre (AROC)</a:t>
            </a:r>
          </a:p>
          <a:p>
            <a:pPr lvl="1"/>
            <a:r>
              <a:rPr lang="en-AU" smtClean="0"/>
              <a:t>Joint venture with College of Rehab Physicians</a:t>
            </a:r>
            <a:endParaRPr lang="en-AU" b="1" smtClean="0"/>
          </a:p>
          <a:p>
            <a:pPr lvl="1"/>
            <a:r>
              <a:rPr lang="en-AU" b="1" smtClean="0"/>
              <a:t>Palliative Care Outcomes Collaboration (PCOC) </a:t>
            </a:r>
          </a:p>
          <a:p>
            <a:pPr lvl="1"/>
            <a:r>
              <a:rPr lang="en-AU" smtClean="0"/>
              <a:t>Four Universities, quality improvement, </a:t>
            </a:r>
          </a:p>
          <a:p>
            <a:pPr lvl="1"/>
            <a:r>
              <a:rPr lang="en-US" smtClean="0"/>
              <a:t>.</a:t>
            </a:r>
            <a:endParaRPr lang="en-AU" b="1" smtClean="0"/>
          </a:p>
          <a:p>
            <a:pPr lvl="1"/>
            <a:endParaRPr lang="en-AU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712200" cy="4810125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AU" sz="2400" i="1" smtClean="0"/>
              <a:t>				(in order of appearance)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AU" sz="2400" b="1" smtClean="0"/>
              <a:t>Centre for Health Service Development (CHSD)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AU" sz="900" b="1" smtClean="0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AU" sz="2400" b="1" smtClean="0"/>
              <a:t>Australian Health Outcomes Collaboration (AHOC) 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AU" sz="900" b="1" smtClean="0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AU" sz="2400" b="1" smtClean="0"/>
              <a:t>Australasian Rehabilitation Outcomes Centre (AROC)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AU" sz="900" b="1" smtClean="0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AU" sz="2400" b="1" smtClean="0"/>
              <a:t>Palliative Care Outcomes Collaboration (PCOC) 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AU" sz="900" b="1" smtClean="0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AU" sz="2400" b="1" smtClean="0"/>
              <a:t>Australasian Occupational Science Centre (AOSC)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AU" sz="900" b="1" smtClean="0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AU" sz="2400" b="1" smtClean="0"/>
              <a:t>Australian Centre for Clinical Terminology and Information (ACCTI)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AU" sz="900" b="1" smtClean="0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AU" sz="2400" b="1" smtClean="0"/>
              <a:t>National Casemix and Classification Centre (NCCC)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AU" sz="900" b="1" smtClean="0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AU" sz="2400" b="1" smtClean="0"/>
              <a:t>Centre for Applied Statistics in Health (CASiH)</a:t>
            </a:r>
            <a:endParaRPr lang="en-AU" sz="2400" smtClean="0"/>
          </a:p>
          <a:p>
            <a:pPr lvl="1">
              <a:lnSpc>
                <a:spcPct val="90000"/>
              </a:lnSpc>
            </a:pPr>
            <a:endParaRPr lang="en-AU" sz="2400" smtClean="0"/>
          </a:p>
          <a:p>
            <a:pPr lvl="1">
              <a:lnSpc>
                <a:spcPct val="90000"/>
              </a:lnSpc>
            </a:pPr>
            <a:endParaRPr lang="en-AU" sz="2400" smtClean="0"/>
          </a:p>
        </p:txBody>
      </p:sp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395288" y="404813"/>
            <a:ext cx="8389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AU" sz="3200">
                <a:solidFill>
                  <a:schemeClr val="tx1"/>
                </a:solidFill>
              </a:rPr>
              <a:t>In 2011 </a:t>
            </a:r>
          </a:p>
          <a:p>
            <a:pPr algn="ctr"/>
            <a:r>
              <a:rPr lang="en-AU" sz="3200">
                <a:solidFill>
                  <a:schemeClr val="tx1"/>
                </a:solidFill>
              </a:rPr>
              <a:t>8 Research Centres grown out from CHSD and now organised as Programs within AHSRI:</a:t>
            </a:r>
            <a:endParaRPr lang="en-A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2750" y="404813"/>
            <a:ext cx="8447088" cy="1143000"/>
          </a:xfrm>
        </p:spPr>
        <p:txBody>
          <a:bodyPr/>
          <a:lstStyle/>
          <a:p>
            <a:r>
              <a:rPr lang="en-US" sz="4000" b="1" smtClean="0"/>
              <a:t> Evidence of making an impact:</a:t>
            </a:r>
            <a:r>
              <a:rPr lang="en-US" sz="4000" smtClean="0"/>
              <a:t> </a:t>
            </a:r>
            <a:br>
              <a:rPr lang="en-US" sz="4000" smtClean="0"/>
            </a:br>
            <a:r>
              <a:rPr lang="en-US" sz="3200" i="1" smtClean="0"/>
              <a:t>National Partnership Agreement on Hospital and Health Workforce Reform (2009)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7663" y="1989138"/>
            <a:ext cx="8383587" cy="4467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National and State &amp; Territory five-year sign-off via the Council of Australian Governments</a:t>
            </a:r>
          </a:p>
          <a:p>
            <a:pPr>
              <a:lnSpc>
                <a:spcPct val="90000"/>
              </a:lnSpc>
            </a:pPr>
            <a:r>
              <a:rPr lang="en-US" smtClean="0"/>
              <a:t>Schedule A (Activity-based funding - A13) requires common casemix classification and costing methodology in ED, sub-acute, O/P and Community Health </a:t>
            </a:r>
            <a:r>
              <a:rPr lang="en-US" sz="2400" smtClean="0"/>
              <a:t>(p.12 Stage 3 from 2012-2013 )</a:t>
            </a:r>
          </a:p>
          <a:p>
            <a:pPr>
              <a:lnSpc>
                <a:spcPct val="90000"/>
              </a:lnSpc>
            </a:pPr>
            <a:r>
              <a:rPr lang="en-US" smtClean="0"/>
              <a:t>Schedule C (Sub-acute care – C5) </a:t>
            </a:r>
            <a:r>
              <a:rPr lang="en-US" sz="2400" smtClean="0"/>
              <a:t>(p.24 - commence from 2009 )</a:t>
            </a:r>
            <a:r>
              <a:rPr lang="en-US" smtClean="0"/>
              <a:t> </a:t>
            </a:r>
            <a:r>
              <a:rPr lang="en-US" sz="2800" b="1" i="1" smtClean="0"/>
              <a:t>“Agreements … in  working with national data collection agencies (such as AROC and PCOC)”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832850" cy="52752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800" smtClean="0"/>
              <a:t>We can show we have measurable improvements in </a:t>
            </a:r>
            <a:r>
              <a:rPr lang="en-AU" sz="2800" b="1" i="1" smtClean="0"/>
              <a:t>standardisation</a:t>
            </a:r>
            <a:r>
              <a:rPr lang="en-AU" sz="2800" smtClean="0"/>
              <a:t> and </a:t>
            </a:r>
            <a:r>
              <a:rPr lang="en-AU" sz="2800" b="1" i="1" smtClean="0"/>
              <a:t>routine clinical monitoring systems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In our evaluation frameworks we use indicators of </a:t>
            </a:r>
            <a:r>
              <a:rPr lang="en-AU" sz="2800" b="1" i="1" smtClean="0"/>
              <a:t>capacity building and sustainability</a:t>
            </a:r>
            <a:r>
              <a:rPr lang="en-AU" sz="28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Adapted to our own CHSD tools - we also use crude consensus methods to assess ourselves over time in our Annual Report</a:t>
            </a:r>
            <a:r>
              <a:rPr lang="en-AU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AU" sz="2400" smtClean="0"/>
              <a:t>Solving real world problems in the health sector and in populations is another matter - c</a:t>
            </a:r>
            <a:r>
              <a:rPr lang="en-US" sz="2400" smtClean="0"/>
              <a:t>apacity building factors can be measured, as seen in our Palliative Care Evaluation toolkit (derived from Hawe et al. 2000) </a:t>
            </a:r>
            <a:endParaRPr lang="en-AU" sz="2400" smtClean="0"/>
          </a:p>
          <a:p>
            <a:pPr>
              <a:lnSpc>
                <a:spcPct val="90000"/>
              </a:lnSpc>
            </a:pPr>
            <a:r>
              <a:rPr lang="en-AU" sz="2800" smtClean="0"/>
              <a:t>Measuring </a:t>
            </a:r>
            <a:r>
              <a:rPr lang="en-AU" sz="2800" b="1" i="1" smtClean="0"/>
              <a:t>knowledge transfer</a:t>
            </a:r>
            <a:r>
              <a:rPr lang="en-AU" sz="2800" smtClean="0"/>
              <a:t> is a continuing challenge</a:t>
            </a:r>
          </a:p>
          <a:p>
            <a:pPr lvl="1">
              <a:lnSpc>
                <a:spcPct val="90000"/>
              </a:lnSpc>
            </a:pPr>
            <a:r>
              <a:rPr lang="en-AU" sz="2400" smtClean="0"/>
              <a:t>Universities are changing their systems for measuring research quality</a:t>
            </a:r>
          </a:p>
          <a:p>
            <a:pPr lvl="1">
              <a:lnSpc>
                <a:spcPct val="90000"/>
              </a:lnSpc>
            </a:pPr>
            <a:r>
              <a:rPr lang="en-AU" sz="2400" smtClean="0"/>
              <a:t>Traditional publication output is necessary, but not sufficient</a:t>
            </a:r>
          </a:p>
          <a:p>
            <a:pPr lvl="1">
              <a:lnSpc>
                <a:spcPct val="90000"/>
              </a:lnSpc>
            </a:pPr>
            <a:r>
              <a:rPr lang="en-AU" sz="2400" smtClean="0"/>
              <a:t>Web-based dissemination systems are evolving faster than we are!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71463" y="304800"/>
            <a:ext cx="8601075" cy="762000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i="1" dirty="0">
                <a:solidFill>
                  <a:schemeClr val="tx2"/>
                </a:solidFill>
              </a:rPr>
              <a:t>… ‘so what?’</a:t>
            </a:r>
            <a:endParaRPr lang="en-US" sz="32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r>
              <a:rPr lang="en-AU" b="1" dirty="0" smtClean="0"/>
              <a:t>Indicators of impact and outcomes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79388" y="2060575"/>
            <a:ext cx="8856662" cy="4114800"/>
          </a:xfrm>
        </p:spPr>
        <p:txBody>
          <a:bodyPr/>
          <a:lstStyle/>
          <a:p>
            <a:r>
              <a:rPr lang="en-AU" smtClean="0"/>
              <a:t>Routine clinical data on outcomes in pall care and rehab, benchmarking, functional screen in HACC MDS</a:t>
            </a:r>
          </a:p>
          <a:p>
            <a:r>
              <a:rPr lang="en-AU" smtClean="0"/>
              <a:t>Getting paid for projects delivered on time and getting more work as a result is a good indicator –that may just be fashion - sustainable programs are better</a:t>
            </a:r>
          </a:p>
          <a:p>
            <a:r>
              <a:rPr lang="en-AU" smtClean="0"/>
              <a:t>But, some outcomes can take years to become evident</a:t>
            </a:r>
          </a:p>
          <a:p>
            <a:r>
              <a:rPr lang="en-AU" smtClean="0"/>
              <a:t>Academic publications – but hard to find the time and not our preferred audience</a:t>
            </a:r>
          </a:p>
          <a:p>
            <a:endParaRPr lang="en-AU" smtClean="0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323850" y="1196975"/>
            <a:ext cx="84248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>
                <a:solidFill>
                  <a:schemeClr val="tx1"/>
                </a:solidFill>
              </a:rPr>
              <a:t>To answer the question of what it all adds up to, we need evidence about the changes to routine practice that we can attribute to our efforts.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r>
              <a:rPr lang="en-AU" smtClean="0"/>
              <a:t>Indicators of impact and outcomes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95288" y="1341438"/>
            <a:ext cx="8280400" cy="4114800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75000"/>
              <a:buFont typeface="Monotype Sorts" pitchFamily="112" charset="2"/>
              <a:buChar char="u"/>
            </a:pPr>
            <a:r>
              <a:rPr lang="en-AU" sz="3200" smtClean="0"/>
              <a:t>Formative evaluations - build prototypes and tools, test and refine them</a:t>
            </a:r>
          </a:p>
          <a:p>
            <a:pPr marL="742950" lvl="2" indent="-342900">
              <a:buSzPct val="75000"/>
              <a:buFont typeface="Monotype Sorts" pitchFamily="112" charset="2"/>
              <a:buChar char="u"/>
            </a:pPr>
            <a:r>
              <a:rPr lang="en-AU" smtClean="0"/>
              <a:t>e.g. evaluation frameworks from coordinated care to palliative care to aged care to asthma management to kitchen gardens</a:t>
            </a:r>
          </a:p>
          <a:p>
            <a:pPr marL="742950" lvl="2" indent="-342900">
              <a:buSzPct val="75000"/>
              <a:buFont typeface="Monotype Sorts" pitchFamily="112" charset="2"/>
              <a:buChar char="u"/>
            </a:pPr>
            <a:r>
              <a:rPr lang="en-US" smtClean="0"/>
              <a:t>Rural Palliative Care Program, Caring Communities, Care Planning, PC Evaluation Toolkit and PC evaluation ethics booklet</a:t>
            </a:r>
            <a:endParaRPr lang="en-AU" smtClean="0"/>
          </a:p>
          <a:p>
            <a:r>
              <a:rPr lang="en-AU" smtClean="0"/>
              <a:t>Leave tools behind </a:t>
            </a:r>
          </a:p>
          <a:p>
            <a:pPr marL="742950" lvl="2" indent="-342900">
              <a:buSzPct val="75000"/>
              <a:buFont typeface="Monotype Sorts" pitchFamily="112" charset="2"/>
              <a:buChar char="u"/>
            </a:pPr>
            <a:r>
              <a:rPr lang="en-AU" smtClean="0"/>
              <a:t>SNAP software in sub-acute and non-acute care, functional screen, ONI/ACCNA in community care assessment systems </a:t>
            </a:r>
          </a:p>
          <a:p>
            <a:pPr marL="742950" lvl="2" indent="-342900">
              <a:buSzPct val="75000"/>
              <a:buFont typeface="Monotype Sorts" pitchFamily="112" charset="2"/>
              <a:buChar char="u"/>
            </a:pPr>
            <a:r>
              <a:rPr lang="en-AU" smtClean="0"/>
              <a:t>Literature reviews e.g. </a:t>
            </a:r>
            <a:r>
              <a:rPr lang="en-AU" i="1" smtClean="0"/>
              <a:t>Effective Caring </a:t>
            </a:r>
            <a:r>
              <a:rPr lang="en-AU" smtClean="0"/>
              <a:t>on DoHA website, </a:t>
            </a:r>
            <a:r>
              <a:rPr lang="en-AU" i="1" smtClean="0"/>
              <a:t>Family Matters </a:t>
            </a:r>
            <a:r>
              <a:rPr lang="en-AU" smtClean="0"/>
              <a:t>and Benevolent  Society </a:t>
            </a:r>
            <a:r>
              <a:rPr lang="en-AU" i="1" smtClean="0"/>
              <a:t>Research into Practice Briefing; Victorian Child and Adolescent Monitoring System</a:t>
            </a:r>
          </a:p>
          <a:p>
            <a:endParaRPr lang="en-AU" smtClean="0"/>
          </a:p>
          <a:p>
            <a:pPr marL="342900" lvl="1" indent="-342900"/>
            <a:endParaRPr lang="en-AU" smtClean="0"/>
          </a:p>
          <a:p>
            <a:endParaRPr lang="en-AU" smtClean="0"/>
          </a:p>
          <a:p>
            <a:endParaRPr lang="en-A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AU" smtClean="0"/>
              <a:t>Summing up</a:t>
            </a: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685800" y="990600"/>
            <a:ext cx="77724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3300" b="0">
                <a:solidFill>
                  <a:schemeClr val="tx1"/>
                </a:solidFill>
              </a:rPr>
              <a:t>‘They sentenced me to twenty years of boredom,</a:t>
            </a:r>
          </a:p>
          <a:p>
            <a:r>
              <a:rPr lang="en-AU" sz="3300" b="0">
                <a:solidFill>
                  <a:schemeClr val="tx1"/>
                </a:solidFill>
              </a:rPr>
              <a:t>for trying to change the system from within …’</a:t>
            </a:r>
            <a:endParaRPr lang="en-AU" sz="1800"/>
          </a:p>
        </p:txBody>
      </p:sp>
      <p:pic>
        <p:nvPicPr>
          <p:cNvPr id="19460" name="Picture 2" descr="http://upload.wikimedia.org/wikipedia/en/2/21/First_We_Take_Manhatt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14600"/>
            <a:ext cx="2770188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990600" y="5562600"/>
            <a:ext cx="244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1800">
                <a:solidFill>
                  <a:schemeClr val="tx1"/>
                </a:solidFill>
              </a:rPr>
              <a:t>From the 1988 album</a:t>
            </a:r>
            <a:r>
              <a:rPr lang="en-AU" sz="1800"/>
              <a:t> </a:t>
            </a:r>
            <a:r>
              <a:rPr lang="en-AU" sz="1800" i="1">
                <a:hlinkClick r:id="rId3" action="ppaction://hlinkfile" tooltip="I'm Your Man (Leonard Cohen album)"/>
              </a:rPr>
              <a:t>I'm Your Man</a:t>
            </a:r>
            <a:endParaRPr lang="en-AU" sz="1400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4211638" y="2133600"/>
            <a:ext cx="4392612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112" charset="2"/>
              <a:buChar char="§"/>
            </a:pPr>
            <a:r>
              <a:rPr lang="en-US" sz="2400" b="0" dirty="0">
                <a:solidFill>
                  <a:schemeClr val="tx1"/>
                </a:solidFill>
              </a:rPr>
              <a:t>Making an impact through evaluation and applied research takes a long time.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itchFamily="112" charset="2"/>
              <a:buChar char="§"/>
            </a:pPr>
            <a:r>
              <a:rPr lang="en-US" sz="2400" b="0" dirty="0">
                <a:solidFill>
                  <a:schemeClr val="tx1"/>
                </a:solidFill>
              </a:rPr>
              <a:t>Evaluation projects are a necessary test bed, but not sufficient. Hard to overcome ‘</a:t>
            </a:r>
            <a:r>
              <a:rPr lang="en-US" sz="2400" b="0" dirty="0" err="1">
                <a:solidFill>
                  <a:schemeClr val="tx1"/>
                </a:solidFill>
              </a:rPr>
              <a:t>pilotitis</a:t>
            </a:r>
            <a:r>
              <a:rPr lang="en-US" sz="2400" b="0" dirty="0">
                <a:solidFill>
                  <a:schemeClr val="tx1"/>
                </a:solidFill>
              </a:rPr>
              <a:t>’.  CHSD Evaluation Special Interest </a:t>
            </a:r>
            <a:r>
              <a:rPr lang="en-US" sz="2400" b="0" dirty="0" smtClean="0">
                <a:solidFill>
                  <a:schemeClr val="tx1"/>
                </a:solidFill>
              </a:rPr>
              <a:t>Group has helped.</a:t>
            </a:r>
            <a:endParaRPr lang="en-US" sz="2400" b="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itchFamily="112" charset="2"/>
              <a:buChar char="§"/>
            </a:pPr>
            <a:r>
              <a:rPr lang="en-US" sz="2400" b="0" dirty="0">
                <a:solidFill>
                  <a:schemeClr val="tx1"/>
                </a:solidFill>
              </a:rPr>
              <a:t>Designing tools and building systems for routine outcome measurement has been our preferred </a:t>
            </a:r>
            <a:r>
              <a:rPr lang="en-US" sz="2400" b="0" dirty="0" smtClean="0">
                <a:solidFill>
                  <a:schemeClr val="tx1"/>
                </a:solidFill>
              </a:rPr>
              <a:t>development strategy</a:t>
            </a:r>
            <a:r>
              <a:rPr lang="en-US" sz="2400" b="0" dirty="0">
                <a:solidFill>
                  <a:schemeClr val="tx1"/>
                </a:solidFill>
              </a:rPr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467544" y="304800"/>
            <a:ext cx="7704856" cy="838200"/>
          </a:xfrm>
        </p:spPr>
        <p:txBody>
          <a:bodyPr/>
          <a:lstStyle/>
          <a:p>
            <a:r>
              <a:rPr lang="en-AU" b="1" dirty="0" smtClean="0">
                <a:solidFill>
                  <a:schemeClr val="tx1"/>
                </a:solidFill>
              </a:rPr>
              <a:t>‘… First we take Manhattan…’</a:t>
            </a:r>
            <a:endParaRPr lang="en-AU" b="1" dirty="0" smtClean="0"/>
          </a:p>
        </p:txBody>
      </p:sp>
      <p:pic>
        <p:nvPicPr>
          <p:cNvPr id="20483" name="Content Placeholder 3" descr="IMG_1580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1200" y="1066800"/>
            <a:ext cx="2667000" cy="1998663"/>
          </a:xfrm>
        </p:spPr>
      </p:pic>
      <p:sp>
        <p:nvSpPr>
          <p:cNvPr id="20484" name="Text Box 1031"/>
          <p:cNvSpPr txBox="1">
            <a:spLocks noChangeArrowheads="1"/>
          </p:cNvSpPr>
          <p:nvPr/>
        </p:nvSpPr>
        <p:spPr bwMode="auto">
          <a:xfrm>
            <a:off x="179512" y="1164134"/>
            <a:ext cx="5040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 dirty="0">
                <a:solidFill>
                  <a:schemeClr val="tx1"/>
                </a:solidFill>
              </a:rPr>
              <a:t>Starting with classifications in the </a:t>
            </a:r>
            <a:r>
              <a:rPr lang="en-US" sz="2800" i="1" dirty="0">
                <a:solidFill>
                  <a:schemeClr val="tx1"/>
                </a:solidFill>
              </a:rPr>
              <a:t>back end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of the hospital system - sub-acute and non-acute care - and in the community.</a:t>
            </a:r>
          </a:p>
          <a:p>
            <a:pPr>
              <a:spcBef>
                <a:spcPct val="50000"/>
              </a:spcBef>
            </a:pPr>
            <a:r>
              <a:rPr lang="en-US" sz="2800" b="0" dirty="0">
                <a:solidFill>
                  <a:schemeClr val="tx1"/>
                </a:solidFill>
              </a:rPr>
              <a:t>Now we are mixing with the </a:t>
            </a:r>
            <a:r>
              <a:rPr lang="en-US" sz="2800" i="1" dirty="0">
                <a:solidFill>
                  <a:schemeClr val="tx1"/>
                </a:solidFill>
              </a:rPr>
              <a:t>big end </a:t>
            </a:r>
            <a:r>
              <a:rPr lang="en-US" sz="2800" b="0" dirty="0">
                <a:solidFill>
                  <a:schemeClr val="tx1"/>
                </a:solidFill>
              </a:rPr>
              <a:t>of town </a:t>
            </a:r>
            <a:r>
              <a:rPr lang="en-US" sz="2800" b="0" dirty="0" smtClean="0">
                <a:solidFill>
                  <a:schemeClr val="tx1"/>
                </a:solidFill>
              </a:rPr>
              <a:t>– now the </a:t>
            </a:r>
            <a:r>
              <a:rPr lang="en-US" sz="2800" b="0" dirty="0">
                <a:solidFill>
                  <a:schemeClr val="tx1"/>
                </a:solidFill>
              </a:rPr>
              <a:t>biggest AHSRI program is the </a:t>
            </a:r>
            <a:r>
              <a:rPr lang="en-US" sz="2800" dirty="0">
                <a:solidFill>
                  <a:schemeClr val="tx1"/>
                </a:solidFill>
              </a:rPr>
              <a:t>National </a:t>
            </a:r>
            <a:r>
              <a:rPr lang="en-US" sz="2800" dirty="0" err="1">
                <a:solidFill>
                  <a:schemeClr val="tx1"/>
                </a:solidFill>
              </a:rPr>
              <a:t>Casemix</a:t>
            </a:r>
            <a:r>
              <a:rPr lang="en-US" sz="2800" dirty="0">
                <a:solidFill>
                  <a:schemeClr val="tx1"/>
                </a:solidFill>
              </a:rPr>
              <a:t> and Classification Centre (NCCC) </a:t>
            </a:r>
          </a:p>
          <a:p>
            <a:pPr>
              <a:spcBef>
                <a:spcPct val="50000"/>
              </a:spcBef>
            </a:pPr>
            <a:r>
              <a:rPr lang="en-US" sz="2800" b="0" dirty="0">
                <a:solidFill>
                  <a:schemeClr val="tx1"/>
                </a:solidFill>
              </a:rPr>
              <a:t>Re-developing the acute care DRGs for </a:t>
            </a:r>
            <a:r>
              <a:rPr lang="en-US" sz="2800" i="1" dirty="0">
                <a:solidFill>
                  <a:schemeClr val="tx1"/>
                </a:solidFill>
              </a:rPr>
              <a:t>Activity Based Funding </a:t>
            </a:r>
            <a:r>
              <a:rPr lang="en-US" sz="2800" b="0" dirty="0">
                <a:solidFill>
                  <a:schemeClr val="tx1"/>
                </a:solidFill>
              </a:rPr>
              <a:t>under the health </a:t>
            </a:r>
            <a:r>
              <a:rPr lang="en-US" sz="2800" b="0" dirty="0" smtClean="0">
                <a:solidFill>
                  <a:schemeClr val="tx1"/>
                </a:solidFill>
              </a:rPr>
              <a:t>reform; links to sub acute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20485" name="Text Box 1033"/>
          <p:cNvSpPr txBox="1">
            <a:spLocks noChangeArrowheads="1"/>
          </p:cNvSpPr>
          <p:nvPr/>
        </p:nvSpPr>
        <p:spPr bwMode="auto">
          <a:xfrm>
            <a:off x="5219700" y="3284538"/>
            <a:ext cx="3810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The NCCC was awarded the contract to develop and release the 2012 Australian Refined Diagnosis Related Group (AR-DRG) Classification System that consists of the Australian Modification of the International Statistical Classification of Diseases and Related Health Problems (ICD-10-AM), the Australian Classification of Health Interventions (ACHI), and the Australian Coding Standards (ACS). 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5219700" y="3284538"/>
            <a:ext cx="3744913" cy="324008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A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AU" b="1" smtClean="0"/>
              <a:t>… then we take Berlin.'</a:t>
            </a:r>
            <a:endParaRPr lang="en-AU" smtClean="0"/>
          </a:p>
        </p:txBody>
      </p:sp>
      <p:pic>
        <p:nvPicPr>
          <p:cNvPr id="21507" name="Picture 4" descr="A K and 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743200"/>
            <a:ext cx="32607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457200" y="1219200"/>
            <a:ext cx="50911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112" charset="2"/>
              <a:buChar char="u"/>
            </a:pPr>
            <a:endParaRPr lang="en-US" sz="3200" b="0">
              <a:solidFill>
                <a:schemeClr val="tx1"/>
              </a:solidFill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en-US" sz="2800" b="0">
              <a:solidFill>
                <a:schemeClr val="tx1"/>
              </a:solidFill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112" charset="2"/>
              <a:buChar char="u"/>
            </a:pPr>
            <a:endParaRPr lang="en-US" sz="3200" b="0">
              <a:solidFill>
                <a:schemeClr val="tx1"/>
              </a:solidFill>
            </a:endParaRPr>
          </a:p>
        </p:txBody>
      </p:sp>
      <p:sp>
        <p:nvSpPr>
          <p:cNvPr id="21509" name="Rectangle 11"/>
          <p:cNvSpPr>
            <a:spLocks noChangeArrowheads="1"/>
          </p:cNvSpPr>
          <p:nvPr/>
        </p:nvSpPr>
        <p:spPr bwMode="auto">
          <a:xfrm>
            <a:off x="5220072" y="1844824"/>
            <a:ext cx="2209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1400" b="0" dirty="0">
                <a:solidFill>
                  <a:schemeClr val="tx1"/>
                </a:solidFill>
              </a:rPr>
              <a:t>‘(people) make their own history, but they do not make it … under circumstances chosen by themselves…’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21510" name="AutoShape 12"/>
          <p:cNvSpPr>
            <a:spLocks noChangeArrowheads="1"/>
          </p:cNvSpPr>
          <p:nvPr/>
        </p:nvSpPr>
        <p:spPr bwMode="auto">
          <a:xfrm>
            <a:off x="5148064" y="1772816"/>
            <a:ext cx="2286000" cy="1143000"/>
          </a:xfrm>
          <a:prstGeom prst="wedgeRectCallout">
            <a:avLst>
              <a:gd name="adj1" fmla="val -3620"/>
              <a:gd name="adj2" fmla="val 10738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1" name="Text Box 13"/>
          <p:cNvSpPr txBox="1">
            <a:spLocks noChangeArrowheads="1"/>
          </p:cNvSpPr>
          <p:nvPr/>
        </p:nvSpPr>
        <p:spPr bwMode="auto">
          <a:xfrm>
            <a:off x="7019925" y="90805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… or maybe we should start in Wollongong?</a:t>
            </a:r>
            <a:endParaRPr lang="en-US" sz="1400"/>
          </a:p>
        </p:txBody>
      </p:sp>
      <p:sp>
        <p:nvSpPr>
          <p:cNvPr id="21512" name="AutoShape 14"/>
          <p:cNvSpPr>
            <a:spLocks noChangeArrowheads="1"/>
          </p:cNvSpPr>
          <p:nvPr/>
        </p:nvSpPr>
        <p:spPr bwMode="auto">
          <a:xfrm flipH="1" flipV="1">
            <a:off x="6629400" y="762000"/>
            <a:ext cx="2286000" cy="866775"/>
          </a:xfrm>
          <a:prstGeom prst="cloudCallout">
            <a:avLst>
              <a:gd name="adj1" fmla="val -3889"/>
              <a:gd name="adj2" fmla="val -16163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/>
          </a:p>
        </p:txBody>
      </p:sp>
      <p:sp>
        <p:nvSpPr>
          <p:cNvPr id="21513" name="Rectangle 3"/>
          <p:cNvSpPr>
            <a:spLocks noChangeArrowheads="1"/>
          </p:cNvSpPr>
          <p:nvPr/>
        </p:nvSpPr>
        <p:spPr bwMode="auto">
          <a:xfrm>
            <a:off x="304800" y="1143000"/>
            <a:ext cx="4876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112" charset="2"/>
              <a:buChar char="u"/>
            </a:pPr>
            <a:r>
              <a:rPr lang="en-AU" sz="2400" b="0">
                <a:solidFill>
                  <a:schemeClr val="tx1"/>
                </a:solidFill>
              </a:rPr>
              <a:t>How does the Illawarra make it all fit together under the health reforms?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112" charset="2"/>
              <a:buChar char="u"/>
            </a:pPr>
            <a:r>
              <a:rPr lang="en-AU" sz="2400" b="0">
                <a:solidFill>
                  <a:schemeClr val="tx1"/>
                </a:solidFill>
              </a:rPr>
              <a:t>Integration in Regional circumstances:</a:t>
            </a:r>
            <a:endParaRPr lang="en-AU" sz="2800" b="0">
              <a:solidFill>
                <a:schemeClr val="tx1"/>
              </a:solidFill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AU" sz="2400" b="0">
                <a:solidFill>
                  <a:schemeClr val="tx1"/>
                </a:solidFill>
              </a:rPr>
              <a:t>Illawarra Shoalhaven Local Health District + Medicare Local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AU" sz="2400" b="0">
                <a:solidFill>
                  <a:schemeClr val="tx1"/>
                </a:solidFill>
              </a:rPr>
              <a:t>Common identifier + data linkage across the mosaic of data sets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AU" sz="2400" b="0">
                <a:solidFill>
                  <a:schemeClr val="tx1"/>
                </a:solidFill>
              </a:rPr>
              <a:t>Aged care front end + after hours + hospital demand management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AU" sz="2400" b="0">
                <a:solidFill>
                  <a:schemeClr val="tx1"/>
                </a:solidFill>
              </a:rPr>
              <a:t>City Country Coast GP training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AU" sz="2400" b="0">
                <a:solidFill>
                  <a:schemeClr val="tx1"/>
                </a:solidFill>
              </a:rPr>
              <a:t>University of Wollongong specialists + informatics gadgets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AU" sz="2400" b="0">
                <a:solidFill>
                  <a:schemeClr val="tx1"/>
                </a:solidFill>
              </a:rPr>
              <a:t>GPs, NGOs, community health services, etc, etc,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en-AU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557338"/>
            <a:ext cx="8640763" cy="4473575"/>
          </a:xfrm>
        </p:spPr>
        <p:txBody>
          <a:bodyPr/>
          <a:lstStyle/>
          <a:p>
            <a:r>
              <a:rPr lang="en-AU" smtClean="0"/>
              <a:t>Centre for Health Service Development (CHSD) and Australian Health Services Research Institute (AHSRI)</a:t>
            </a:r>
          </a:p>
          <a:p>
            <a:r>
              <a:rPr lang="en-AU" smtClean="0"/>
              <a:t>What we have done in evaluation and routine outcome measurement programs and what we have learned</a:t>
            </a:r>
          </a:p>
          <a:p>
            <a:r>
              <a:rPr lang="en-AU" smtClean="0"/>
              <a:t>Understanding our own impacts and outcomes</a:t>
            </a:r>
          </a:p>
          <a:p>
            <a:r>
              <a:rPr lang="en-AU" smtClean="0"/>
              <a:t>Summing up by asking ‘so what?’ </a:t>
            </a:r>
          </a:p>
          <a:p>
            <a:pPr lvl="1"/>
            <a:r>
              <a:rPr lang="en-AU" smtClean="0"/>
              <a:t>Qs: Implications for CHSD in a context of ‘health reform’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914400"/>
            <a:ext cx="8064500" cy="5410200"/>
          </a:xfrm>
        </p:spPr>
        <p:txBody>
          <a:bodyPr/>
          <a:lstStyle/>
          <a:p>
            <a:pPr algn="l">
              <a:spcAft>
                <a:spcPct val="20000"/>
              </a:spcAft>
            </a:pPr>
            <a:r>
              <a:rPr lang="en-US" sz="2000" smtClean="0"/>
              <a:t>Hawe, P., King, L., Noort, M., Gifford, S., and Lloyd, B. (1998). </a:t>
            </a:r>
            <a:r>
              <a:rPr lang="en-US" sz="2000" i="1" smtClean="0"/>
              <a:t>Working invisibly: health workers talk about capacity-building in health promotion</a:t>
            </a:r>
            <a:r>
              <a:rPr lang="en-US" sz="2000" smtClean="0"/>
              <a:t>. </a:t>
            </a:r>
            <a:r>
              <a:rPr lang="en-US" sz="2000" u="sng" smtClean="0"/>
              <a:t>Health Promotion International</a:t>
            </a:r>
            <a:r>
              <a:rPr lang="en-US" sz="2000" smtClean="0"/>
              <a:t>, 13, 285-295.</a:t>
            </a:r>
            <a:endParaRPr lang="en-AU" sz="2000" smtClean="0"/>
          </a:p>
          <a:p>
            <a:pPr algn="l">
              <a:spcAft>
                <a:spcPct val="20000"/>
              </a:spcAft>
            </a:pPr>
            <a:r>
              <a:rPr lang="en-AU" sz="2000" smtClean="0"/>
              <a:t>Hawe P., King L., Noort M., Jordens C. and Lloyd B. (2000) </a:t>
            </a:r>
            <a:r>
              <a:rPr lang="en-AU" sz="2000" i="1" smtClean="0"/>
              <a:t>NSW Health indicators to help with building capacity in health promotion</a:t>
            </a:r>
            <a:r>
              <a:rPr lang="en-AU" sz="2000" smtClean="0"/>
              <a:t>. NSW Department of Health.</a:t>
            </a:r>
          </a:p>
          <a:p>
            <a:pPr algn="l">
              <a:lnSpc>
                <a:spcPct val="80000"/>
              </a:lnSpc>
              <a:spcAft>
                <a:spcPct val="20000"/>
              </a:spcAft>
            </a:pPr>
            <a:r>
              <a:rPr lang="en-AU" sz="2000" smtClean="0"/>
              <a:t>Pluye, P., Potvin, L., and Denis, J. (2004). </a:t>
            </a:r>
            <a:r>
              <a:rPr lang="en-AU" sz="2000" i="1" smtClean="0"/>
              <a:t>Making public health programs last: conceptualizing sustainability</a:t>
            </a:r>
            <a:r>
              <a:rPr lang="en-AU" sz="2000" smtClean="0"/>
              <a:t>. </a:t>
            </a:r>
            <a:r>
              <a:rPr lang="en-AU" sz="2000" u="sng" smtClean="0"/>
              <a:t>Evaluation and Program Planning</a:t>
            </a:r>
            <a:r>
              <a:rPr lang="en-AU" sz="2000" smtClean="0"/>
              <a:t>, 27: 121-133.</a:t>
            </a:r>
            <a:endParaRPr lang="en-AU" sz="2100" smtClean="0"/>
          </a:p>
          <a:p>
            <a:pPr algn="l"/>
            <a:r>
              <a:rPr lang="en-AU" sz="2000" smtClean="0"/>
              <a:t>Hawe P., Shiell A. and Riley T. (2004) </a:t>
            </a:r>
            <a:r>
              <a:rPr lang="en-AU" sz="2000" i="1" smtClean="0"/>
              <a:t>Complex interventions: how “out of control” can a randomised controlled trial be? </a:t>
            </a:r>
            <a:r>
              <a:rPr lang="en-AU" sz="2000" u="sng" smtClean="0"/>
              <a:t>British Medical Journal</a:t>
            </a:r>
            <a:r>
              <a:rPr lang="en-AU" sz="2000" i="1" smtClean="0"/>
              <a:t>, </a:t>
            </a:r>
            <a:r>
              <a:rPr lang="en-AU" sz="2000" smtClean="0"/>
              <a:t>328:1561-1563.</a:t>
            </a:r>
          </a:p>
          <a:p>
            <a:pPr algn="l"/>
            <a:r>
              <a:rPr lang="en-AU" sz="2000" smtClean="0"/>
              <a:t>UK Medical Research Council (2008) Developing and evaluating complex interventions </a:t>
            </a:r>
            <a:r>
              <a:rPr lang="en-AU" sz="2000" smtClean="0">
                <a:hlinkClick r:id="rId2"/>
              </a:rPr>
              <a:t>www.mrc.ac.uk/complexinterventionsguidance </a:t>
            </a:r>
            <a:endParaRPr lang="en-AU" sz="2000" smtClean="0"/>
          </a:p>
          <a:p>
            <a:pPr algn="l"/>
            <a:r>
              <a:rPr lang="en-AU" sz="2100" smtClean="0"/>
              <a:t>Hawe P. and Potvin L. (2009) </a:t>
            </a:r>
            <a:r>
              <a:rPr lang="en-AU" sz="2100" i="1" smtClean="0"/>
              <a:t>What is population health intervention research?</a:t>
            </a:r>
            <a:r>
              <a:rPr lang="en-AU" sz="2100" smtClean="0"/>
              <a:t> </a:t>
            </a:r>
            <a:r>
              <a:rPr lang="en-AU" sz="2100" u="sng" smtClean="0"/>
              <a:t>Canadian Journal of Public Health</a:t>
            </a:r>
            <a:r>
              <a:rPr lang="en-AU" sz="2100" smtClean="0"/>
              <a:t> 100, 1: 8-14.</a:t>
            </a:r>
          </a:p>
          <a:p>
            <a:pPr algn="l">
              <a:spcBef>
                <a:spcPct val="50000"/>
              </a:spcBef>
              <a:spcAft>
                <a:spcPct val="50000"/>
              </a:spcAft>
            </a:pPr>
            <a:r>
              <a:rPr lang="en-AU" sz="2000" smtClean="0"/>
              <a:t>Eric Hobsbawn (2011) </a:t>
            </a:r>
            <a:r>
              <a:rPr lang="en-AU" sz="2000" b="1" i="1" smtClean="0"/>
              <a:t>How to Change the World</a:t>
            </a:r>
            <a:r>
              <a:rPr lang="en-AU" sz="2000" smtClean="0"/>
              <a:t>. Little Brown Book Group.</a:t>
            </a:r>
            <a:endParaRPr lang="en-US" sz="1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388" y="2349500"/>
            <a:ext cx="8686800" cy="1143000"/>
          </a:xfrm>
        </p:spPr>
        <p:txBody>
          <a:bodyPr/>
          <a:lstStyle/>
          <a:p>
            <a:r>
              <a:rPr lang="en-AU" smtClean="0"/>
              <a:t>CHSD </a:t>
            </a:r>
            <a:r>
              <a:rPr lang="en-AU" sz="2400" smtClean="0"/>
              <a:t>from 1993 to 2010; </a:t>
            </a:r>
            <a:br>
              <a:rPr lang="en-AU" sz="2400" smtClean="0"/>
            </a:br>
            <a:r>
              <a:rPr lang="en-AU" sz="2400" smtClean="0"/>
              <a:t> inside Australian Health Services Research Institute</a:t>
            </a:r>
            <a:r>
              <a:rPr lang="en-AU" smtClean="0"/>
              <a:t> </a:t>
            </a:r>
            <a:br>
              <a:rPr lang="en-AU" smtClean="0"/>
            </a:br>
            <a:r>
              <a:rPr lang="en-AU" smtClean="0"/>
              <a:t>AHSRI</a:t>
            </a:r>
            <a:r>
              <a:rPr lang="en-AU" sz="2400" smtClean="0"/>
              <a:t> from May 2011</a:t>
            </a:r>
            <a:r>
              <a:rPr lang="en-AU" sz="2000" smtClean="0"/>
              <a:t> </a:t>
            </a:r>
            <a:r>
              <a:rPr lang="en-AU" smtClean="0"/>
              <a:t/>
            </a:r>
            <a:br>
              <a:rPr lang="en-AU" smtClean="0"/>
            </a:br>
            <a:r>
              <a:rPr lang="en-AU" sz="2400" smtClean="0"/>
              <a:t>Director: Professor Kathy Eagar </a:t>
            </a:r>
            <a:r>
              <a:rPr lang="en-AU" b="1" smtClean="0"/>
              <a:t/>
            </a:r>
            <a:br>
              <a:rPr lang="en-AU" b="1" smtClean="0"/>
            </a:br>
            <a:endParaRPr lang="en-AU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3886200"/>
            <a:ext cx="8686800" cy="2376488"/>
          </a:xfrm>
        </p:spPr>
        <p:txBody>
          <a:bodyPr/>
          <a:lstStyle/>
          <a:p>
            <a:pPr marL="0" indent="0" algn="ctr">
              <a:buFont typeface="Monotype Sorts" pitchFamily="112" charset="2"/>
              <a:buNone/>
            </a:pPr>
            <a:r>
              <a:rPr lang="en-AU" smtClean="0"/>
              <a:t>A University of Wollongong research centre that investigates how the health system works.</a:t>
            </a:r>
          </a:p>
          <a:p>
            <a:pPr marL="0" indent="0" algn="ctr">
              <a:buFont typeface="Monotype Sorts" pitchFamily="112" charset="2"/>
              <a:buNone/>
            </a:pPr>
            <a:r>
              <a:rPr lang="en-AU" smtClean="0"/>
              <a:t>Evaluation projects, tools for service development and programs for routine outcome measurement, to make the system work better.  </a:t>
            </a:r>
          </a:p>
          <a:p>
            <a:pPr marL="0" indent="0" algn="ctr">
              <a:buFont typeface="Monotype Sorts" pitchFamily="112" charset="2"/>
              <a:buNone/>
            </a:pPr>
            <a:endParaRPr lang="en-A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AU" smtClean="0"/>
              <a:t>About CHSD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8458200" cy="1849438"/>
          </a:xfrm>
        </p:spPr>
        <p:txBody>
          <a:bodyPr/>
          <a:lstStyle/>
          <a:p>
            <a:pPr algn="ctr">
              <a:lnSpc>
                <a:spcPct val="90000"/>
              </a:lnSpc>
              <a:buFont typeface="Monotype Sorts" pitchFamily="112" charset="2"/>
              <a:buNone/>
            </a:pPr>
            <a:r>
              <a:rPr lang="en-AU" sz="2800" i="1" smtClean="0">
                <a:latin typeface="Lucida Sans Unicode" pitchFamily="34" charset="0"/>
              </a:rPr>
              <a:t>‘</a:t>
            </a:r>
            <a:r>
              <a:rPr lang="en-AU" sz="1800" i="1" smtClean="0">
                <a:latin typeface="Lucida Sans Unicode" pitchFamily="34" charset="0"/>
              </a:rPr>
              <a:t>Combining Realism with Rigour’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Self-funded health services R&amp;D centre - applied research 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335 R&amp;D </a:t>
            </a:r>
            <a:r>
              <a:rPr lang="en-AU" sz="2800" i="1" smtClean="0"/>
              <a:t>projects</a:t>
            </a:r>
            <a:r>
              <a:rPr lang="en-AU" sz="2800" smtClean="0"/>
              <a:t> over 15 years - mix of big and small, international, national, state and local projects </a:t>
            </a:r>
          </a:p>
          <a:p>
            <a:pPr>
              <a:lnSpc>
                <a:spcPct val="90000"/>
              </a:lnSpc>
              <a:buFont typeface="Monotype Sorts" pitchFamily="112" charset="2"/>
              <a:buNone/>
            </a:pPr>
            <a:endParaRPr lang="en-AU" sz="2800" smtClean="0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213100"/>
            <a:ext cx="85026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0"/>
            <a:ext cx="7772400" cy="1143000"/>
          </a:xfrm>
        </p:spPr>
        <p:txBody>
          <a:bodyPr/>
          <a:lstStyle/>
          <a:p>
            <a:r>
              <a:rPr lang="en-AU" smtClean="0"/>
              <a:t>Consistent research themes</a:t>
            </a:r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066800"/>
            <a:ext cx="8839200" cy="5256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260350"/>
            <a:ext cx="8640762" cy="1008063"/>
          </a:xfrm>
        </p:spPr>
        <p:txBody>
          <a:bodyPr/>
          <a:lstStyle/>
          <a:p>
            <a:r>
              <a:rPr lang="en-AU" sz="4000" smtClean="0"/>
              <a:t>100 Evaluation Projects since 1995</a:t>
            </a: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684213" y="1052513"/>
            <a:ext cx="80645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AU" sz="2400" dirty="0">
                <a:solidFill>
                  <a:schemeClr val="tx1"/>
                </a:solidFill>
              </a:rPr>
              <a:t>Big National Programs (&gt;3 years)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1"/>
                </a:solidFill>
              </a:rPr>
              <a:t> Mental Health Integration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1"/>
                </a:solidFill>
              </a:rPr>
              <a:t> Illawarra Coordinated Care Trial 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1"/>
                </a:solidFill>
              </a:rPr>
              <a:t> Rural Palliative Care/Caring Communities/Care Planning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1"/>
                </a:solidFill>
              </a:rPr>
              <a:t> Best Practice in Residential Aged Care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1"/>
                </a:solidFill>
              </a:rPr>
              <a:t> Asthma Management Program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1"/>
                </a:solidFill>
              </a:rPr>
              <a:t> Stephanie Alexander Kitchen Garden, etc</a:t>
            </a:r>
          </a:p>
          <a:p>
            <a:pPr eaLnBrk="0" hangingPunct="0"/>
            <a:r>
              <a:rPr lang="en-AU" sz="2400" dirty="0">
                <a:solidFill>
                  <a:schemeClr val="tx2"/>
                </a:solidFill>
              </a:rPr>
              <a:t>Medium sized State based e.g. in demand management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2"/>
                </a:solidFill>
              </a:rPr>
              <a:t> Sub-Acute Fast Track Elderly (NSW 2007)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2"/>
                </a:solidFill>
              </a:rPr>
              <a:t> NSW Community Health Review (2008)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2"/>
                </a:solidFill>
              </a:rPr>
              <a:t> Gold Coast Hospital Avoidance (Qld 2009), etc</a:t>
            </a:r>
          </a:p>
          <a:p>
            <a:pPr eaLnBrk="0" hangingPunct="0"/>
            <a:r>
              <a:rPr lang="en-AU" sz="2400" dirty="0">
                <a:solidFill>
                  <a:schemeClr val="tx2"/>
                </a:solidFill>
              </a:rPr>
              <a:t>Small scale local– new models and organisational reviews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2"/>
                </a:solidFill>
              </a:rPr>
              <a:t> Community midwifery, ED primary care usage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2"/>
                </a:solidFill>
              </a:rPr>
              <a:t> Southern Suburbs Integrated Case Management</a:t>
            </a:r>
          </a:p>
          <a:p>
            <a:pPr lvl="1" eaLnBrk="0" hangingPunct="0">
              <a:buFont typeface="Wingdings" pitchFamily="112" charset="2"/>
              <a:buChar char="§"/>
            </a:pPr>
            <a:r>
              <a:rPr lang="en-AU" sz="2400" dirty="0">
                <a:solidFill>
                  <a:schemeClr val="tx2"/>
                </a:solidFill>
              </a:rPr>
              <a:t> Review of headspace Illawarra, etc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404813"/>
            <a:ext cx="8640763" cy="863600"/>
          </a:xfrm>
        </p:spPr>
        <p:txBody>
          <a:bodyPr/>
          <a:lstStyle/>
          <a:p>
            <a:r>
              <a:rPr lang="en-AU" sz="4000" smtClean="0"/>
              <a:t>Examples of Evaluation Projects in </a:t>
            </a:r>
            <a:r>
              <a:rPr lang="en-AU" sz="4000" b="1" i="1" smtClean="0"/>
              <a:t>2010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4213" y="1412875"/>
            <a:ext cx="8280400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solidFill>
                  <a:schemeClr val="tx1"/>
                </a:solidFill>
                <a:latin typeface="+mn-lt"/>
              </a:rPr>
              <a:t>National Asthma Management Program (3 years)</a:t>
            </a: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solidFill>
                  <a:schemeClr val="tx1"/>
                </a:solidFill>
                <a:latin typeface="Arial Narrow" pitchFamily="84" charset="0"/>
              </a:rPr>
              <a:t>National </a:t>
            </a:r>
            <a:r>
              <a:rPr lang="en-AU" sz="2400" dirty="0">
                <a:solidFill>
                  <a:schemeClr val="tx1"/>
                </a:solidFill>
                <a:latin typeface="+mn-lt"/>
              </a:rPr>
              <a:t>Best Practice in Residential Aged Care </a:t>
            </a:r>
            <a:r>
              <a:rPr lang="en-AU" sz="2400" dirty="0">
                <a:solidFill>
                  <a:schemeClr val="tx1"/>
                </a:solidFill>
                <a:latin typeface="Arial Narrow" pitchFamily="84" charset="0"/>
              </a:rPr>
              <a:t>(3 years)</a:t>
            </a:r>
            <a:endParaRPr lang="en-AU" sz="2400" dirty="0">
              <a:solidFill>
                <a:schemeClr val="tx1"/>
              </a:solidFill>
              <a:latin typeface="+mn-lt"/>
            </a:endParaRP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solidFill>
                  <a:schemeClr val="tx1"/>
                </a:solidFill>
                <a:latin typeface="+mn-lt"/>
              </a:rPr>
              <a:t>Dementia Quality Care Initiative </a:t>
            </a:r>
            <a:r>
              <a:rPr lang="en-AU" sz="2400" dirty="0">
                <a:solidFill>
                  <a:schemeClr val="tx1"/>
                </a:solidFill>
                <a:latin typeface="Arial Narrow" pitchFamily="84" charset="0"/>
              </a:rPr>
              <a:t>(3 years)</a:t>
            </a:r>
            <a:endParaRPr lang="en-AU" sz="2400" dirty="0">
              <a:solidFill>
                <a:schemeClr val="tx1"/>
              </a:solidFill>
              <a:latin typeface="+mn-lt"/>
            </a:endParaRP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solidFill>
                  <a:schemeClr val="tx1"/>
                </a:solidFill>
                <a:latin typeface="+mn-lt"/>
              </a:rPr>
              <a:t>Cancer Australia - Gynaecological Cancers (series over 3 years)</a:t>
            </a: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 err="1">
                <a:solidFill>
                  <a:schemeClr val="tx1"/>
                </a:solidFill>
                <a:latin typeface="+mn-lt"/>
              </a:rPr>
              <a:t>Caresearch</a:t>
            </a:r>
            <a:r>
              <a:rPr lang="en-AU" sz="2400" dirty="0">
                <a:solidFill>
                  <a:schemeClr val="tx1"/>
                </a:solidFill>
                <a:latin typeface="+mn-lt"/>
              </a:rPr>
              <a:t> Evaluation </a:t>
            </a:r>
            <a:r>
              <a:rPr lang="en-AU" sz="2400" dirty="0">
                <a:solidFill>
                  <a:schemeClr val="tx1"/>
                </a:solidFill>
                <a:latin typeface="Arial Narrow" pitchFamily="84" charset="0"/>
              </a:rPr>
              <a:t>(latest in a 3 yr series)</a:t>
            </a:r>
            <a:endParaRPr lang="en-AU" sz="2400" dirty="0">
              <a:solidFill>
                <a:schemeClr val="tx1"/>
              </a:solidFill>
              <a:latin typeface="+mn-lt"/>
            </a:endParaRP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solidFill>
                  <a:schemeClr val="tx1"/>
                </a:solidFill>
                <a:latin typeface="+mn-lt"/>
              </a:rPr>
              <a:t>Private Rehabilitation programs (6 months)</a:t>
            </a: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ln>
                  <a:solidFill>
                    <a:schemeClr val="tx1"/>
                  </a:solidFill>
                </a:ln>
                <a:solidFill>
                  <a:srgbClr val="3366CC"/>
                </a:solidFill>
                <a:latin typeface="+mn-lt"/>
              </a:rPr>
              <a:t>Measuring Outcomes in Community Care (&gt;10 year summary)</a:t>
            </a: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ln>
                  <a:solidFill>
                    <a:schemeClr val="tx1"/>
                  </a:solidFill>
                </a:ln>
                <a:solidFill>
                  <a:srgbClr val="3366CC"/>
                </a:solidFill>
                <a:latin typeface="+mn-lt"/>
              </a:rPr>
              <a:t>Disability - Assessment of the 2010 school leavers (from 2003 &gt;)</a:t>
            </a: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solidFill>
                  <a:srgbClr val="0066FF"/>
                </a:solidFill>
                <a:latin typeface="+mn-lt"/>
              </a:rPr>
              <a:t>The Effect of Student Placements on GP Income (6 months)</a:t>
            </a: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solidFill>
                  <a:srgbClr val="0066FF"/>
                </a:solidFill>
                <a:latin typeface="+mn-lt"/>
              </a:rPr>
              <a:t>Southern Suburbs Integrated Case Management (Year One)</a:t>
            </a:r>
          </a:p>
          <a:p>
            <a:pPr eaLnBrk="0" hangingPunct="0">
              <a:buFont typeface="Arial Narrow" pitchFamily="34" charset="0"/>
              <a:buChar char="►"/>
              <a:defRPr/>
            </a:pPr>
            <a:r>
              <a:rPr lang="en-AU" sz="2400" dirty="0">
                <a:solidFill>
                  <a:srgbClr val="0066FF"/>
                </a:solidFill>
                <a:latin typeface="+mn-lt"/>
              </a:rPr>
              <a:t>Triple Care Farm - Integrated Intervention Project (ongoing)</a:t>
            </a:r>
          </a:p>
          <a:p>
            <a:pPr eaLnBrk="0" hangingPunct="0">
              <a:defRPr/>
            </a:pPr>
            <a:endParaRPr lang="en-AU" sz="2400" dirty="0">
              <a:solidFill>
                <a:schemeClr val="tx1"/>
              </a:solidFill>
              <a:latin typeface="+mn-lt"/>
            </a:endParaRPr>
          </a:p>
          <a:p>
            <a:pPr eaLnBrk="0" hangingPunct="0">
              <a:defRPr/>
            </a:pPr>
            <a:r>
              <a:rPr lang="en-AU" sz="2400" dirty="0">
                <a:solidFill>
                  <a:schemeClr val="tx1"/>
                </a:solidFill>
                <a:latin typeface="+mn-lt"/>
              </a:rPr>
              <a:t>National 			</a:t>
            </a:r>
            <a:r>
              <a:rPr lang="en-AU" sz="2400" dirty="0">
                <a:ln>
                  <a:solidFill>
                    <a:schemeClr val="tx1"/>
                  </a:solidFill>
                </a:ln>
                <a:solidFill>
                  <a:srgbClr val="3366CC"/>
                </a:solidFill>
                <a:latin typeface="+mn-lt"/>
              </a:rPr>
              <a:t>State </a:t>
            </a:r>
            <a:r>
              <a:rPr lang="en-AU" sz="2400" dirty="0">
                <a:solidFill>
                  <a:srgbClr val="FF0000"/>
                </a:solidFill>
                <a:latin typeface="+mn-lt"/>
              </a:rPr>
              <a:t>	</a:t>
            </a:r>
            <a:r>
              <a:rPr lang="en-AU" sz="2400" dirty="0">
                <a:solidFill>
                  <a:schemeClr val="tx1"/>
                </a:solidFill>
                <a:latin typeface="+mn-lt"/>
              </a:rPr>
              <a:t>			</a:t>
            </a:r>
            <a:r>
              <a:rPr lang="en-AU" sz="2400" dirty="0">
                <a:solidFill>
                  <a:srgbClr val="0066FF"/>
                </a:solidFill>
                <a:latin typeface="+mn-lt"/>
              </a:rPr>
              <a:t>Local</a:t>
            </a:r>
          </a:p>
        </p:txBody>
      </p:sp>
      <p:sp>
        <p:nvSpPr>
          <p:cNvPr id="9220" name="Isosceles Triangle 4"/>
          <p:cNvSpPr>
            <a:spLocks noChangeArrowheads="1"/>
          </p:cNvSpPr>
          <p:nvPr/>
        </p:nvSpPr>
        <p:spPr bwMode="auto">
          <a:xfrm flipV="1">
            <a:off x="468313" y="1557338"/>
            <a:ext cx="215900" cy="3816350"/>
          </a:xfrm>
          <a:prstGeom prst="triangle">
            <a:avLst>
              <a:gd name="adj" fmla="val 42884"/>
            </a:avLst>
          </a:prstGeom>
          <a:solidFill>
            <a:schemeClr val="bg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AU"/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250825" y="1196975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/>
              <a:t>large</a:t>
            </a: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250825" y="5445125"/>
            <a:ext cx="66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800"/>
              <a:t>small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692275" y="549275"/>
            <a:ext cx="60912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>
                <a:solidFill>
                  <a:schemeClr val="tx2"/>
                </a:solidFill>
              </a:rPr>
              <a:t>From Projects to Programs</a:t>
            </a:r>
            <a:endParaRPr lang="en-US">
              <a:solidFill>
                <a:schemeClr val="tx2"/>
              </a:solidFill>
            </a:endParaRP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276475"/>
            <a:ext cx="82169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4163" y="260350"/>
            <a:ext cx="8575675" cy="882650"/>
          </a:xfrm>
        </p:spPr>
        <p:txBody>
          <a:bodyPr/>
          <a:lstStyle/>
          <a:p>
            <a:r>
              <a:rPr lang="en-AU" sz="3200" b="1" dirty="0" smtClean="0"/>
              <a:t>Planned rapid growth period: </a:t>
            </a:r>
            <a:br>
              <a:rPr lang="en-AU" sz="3200" b="1" dirty="0" smtClean="0"/>
            </a:br>
            <a:r>
              <a:rPr lang="en-AU" sz="3200" b="1" dirty="0" smtClean="0"/>
              <a:t>CHSD R&amp;D income 2002-2008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25538"/>
            <a:ext cx="8963025" cy="5507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HSD_B&amp;W">
  <a:themeElements>
    <a:clrScheme name="">
      <a:dk1>
        <a:srgbClr val="000099"/>
      </a:dk1>
      <a:lt1>
        <a:srgbClr val="FFFFFF"/>
      </a:lt1>
      <a:dk2>
        <a:srgbClr val="000099"/>
      </a:dk2>
      <a:lt2>
        <a:srgbClr val="99CCFF"/>
      </a:lt2>
      <a:accent1>
        <a:srgbClr val="008080"/>
      </a:accent1>
      <a:accent2>
        <a:srgbClr val="3333FF"/>
      </a:accent2>
      <a:accent3>
        <a:srgbClr val="FFFFFF"/>
      </a:accent3>
      <a:accent4>
        <a:srgbClr val="000082"/>
      </a:accent4>
      <a:accent5>
        <a:srgbClr val="AAC0C0"/>
      </a:accent5>
      <a:accent6>
        <a:srgbClr val="2D2DE7"/>
      </a:accent6>
      <a:hlink>
        <a:srgbClr val="FF0033"/>
      </a:hlink>
      <a:folHlink>
        <a:srgbClr val="FF3300"/>
      </a:folHlink>
    </a:clrScheme>
    <a:fontScheme name="CHSD_B&amp;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HSD_B&amp;W 1">
        <a:dk1>
          <a:srgbClr val="868686"/>
        </a:dk1>
        <a:lt1>
          <a:srgbClr val="FFCC99"/>
        </a:lt1>
        <a:dk2>
          <a:srgbClr val="000000"/>
        </a:dk2>
        <a:lt2>
          <a:srgbClr val="FF9966"/>
        </a:lt2>
        <a:accent1>
          <a:srgbClr val="669900"/>
        </a:accent1>
        <a:accent2>
          <a:srgbClr val="99CCFF"/>
        </a:accent2>
        <a:accent3>
          <a:srgbClr val="AAAAAA"/>
        </a:accent3>
        <a:accent4>
          <a:srgbClr val="DAAE82"/>
        </a:accent4>
        <a:accent5>
          <a:srgbClr val="B8CAAA"/>
        </a:accent5>
        <a:accent6>
          <a:srgbClr val="8AB9E7"/>
        </a:accent6>
        <a:hlink>
          <a:srgbClr val="FF66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SD_B&amp;W 2">
        <a:dk1>
          <a:srgbClr val="000000"/>
        </a:dk1>
        <a:lt1>
          <a:srgbClr val="FDE3BA"/>
        </a:lt1>
        <a:dk2>
          <a:srgbClr val="000000"/>
        </a:dk2>
        <a:lt2>
          <a:srgbClr val="FF9933"/>
        </a:lt2>
        <a:accent1>
          <a:srgbClr val="FF3300"/>
        </a:accent1>
        <a:accent2>
          <a:srgbClr val="99CCFF"/>
        </a:accent2>
        <a:accent3>
          <a:srgbClr val="FEEFD9"/>
        </a:accent3>
        <a:accent4>
          <a:srgbClr val="000000"/>
        </a:accent4>
        <a:accent5>
          <a:srgbClr val="FFADAA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SD_B&amp;W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SD_B&amp;W 4">
        <a:dk1>
          <a:srgbClr val="868686"/>
        </a:dk1>
        <a:lt1>
          <a:srgbClr val="FFFFFF"/>
        </a:lt1>
        <a:dk2>
          <a:srgbClr val="000000"/>
        </a:dk2>
        <a:lt2>
          <a:srgbClr val="FFFFFF"/>
        </a:lt2>
        <a:accent1>
          <a:srgbClr val="009900"/>
        </a:accent1>
        <a:accent2>
          <a:srgbClr val="3333FF"/>
        </a:accent2>
        <a:accent3>
          <a:srgbClr val="AAAAAA"/>
        </a:accent3>
        <a:accent4>
          <a:srgbClr val="DADADA"/>
        </a:accent4>
        <a:accent5>
          <a:srgbClr val="AACAAA"/>
        </a:accent5>
        <a:accent6>
          <a:srgbClr val="2D2DE7"/>
        </a:accent6>
        <a:hlink>
          <a:srgbClr val="FF00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HSD_B&amp;W">
  <a:themeElements>
    <a:clrScheme name="">
      <a:dk1>
        <a:srgbClr val="000099"/>
      </a:dk1>
      <a:lt1>
        <a:srgbClr val="FFFFFF"/>
      </a:lt1>
      <a:dk2>
        <a:srgbClr val="000099"/>
      </a:dk2>
      <a:lt2>
        <a:srgbClr val="99CCFF"/>
      </a:lt2>
      <a:accent1>
        <a:srgbClr val="008080"/>
      </a:accent1>
      <a:accent2>
        <a:srgbClr val="3333FF"/>
      </a:accent2>
      <a:accent3>
        <a:srgbClr val="FFFFFF"/>
      </a:accent3>
      <a:accent4>
        <a:srgbClr val="000082"/>
      </a:accent4>
      <a:accent5>
        <a:srgbClr val="AAC0C0"/>
      </a:accent5>
      <a:accent6>
        <a:srgbClr val="2D2DE7"/>
      </a:accent6>
      <a:hlink>
        <a:srgbClr val="FF0033"/>
      </a:hlink>
      <a:folHlink>
        <a:srgbClr val="FF3300"/>
      </a:folHlink>
    </a:clrScheme>
    <a:fontScheme name="1_CHSD_B&amp;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CHSD_B&amp;W 1">
        <a:dk1>
          <a:srgbClr val="868686"/>
        </a:dk1>
        <a:lt1>
          <a:srgbClr val="FFCC99"/>
        </a:lt1>
        <a:dk2>
          <a:srgbClr val="000000"/>
        </a:dk2>
        <a:lt2>
          <a:srgbClr val="FF9966"/>
        </a:lt2>
        <a:accent1>
          <a:srgbClr val="669900"/>
        </a:accent1>
        <a:accent2>
          <a:srgbClr val="99CCFF"/>
        </a:accent2>
        <a:accent3>
          <a:srgbClr val="AAAAAA"/>
        </a:accent3>
        <a:accent4>
          <a:srgbClr val="DAAE82"/>
        </a:accent4>
        <a:accent5>
          <a:srgbClr val="B8CAAA"/>
        </a:accent5>
        <a:accent6>
          <a:srgbClr val="8AB9E7"/>
        </a:accent6>
        <a:hlink>
          <a:srgbClr val="FF66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SD_B&amp;W 2">
        <a:dk1>
          <a:srgbClr val="000000"/>
        </a:dk1>
        <a:lt1>
          <a:srgbClr val="FDE3BA"/>
        </a:lt1>
        <a:dk2>
          <a:srgbClr val="000000"/>
        </a:dk2>
        <a:lt2>
          <a:srgbClr val="FF9933"/>
        </a:lt2>
        <a:accent1>
          <a:srgbClr val="FF3300"/>
        </a:accent1>
        <a:accent2>
          <a:srgbClr val="99CCFF"/>
        </a:accent2>
        <a:accent3>
          <a:srgbClr val="FEEFD9"/>
        </a:accent3>
        <a:accent4>
          <a:srgbClr val="000000"/>
        </a:accent4>
        <a:accent5>
          <a:srgbClr val="FFADAA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SD_B&amp;W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SD_B&amp;W 4">
        <a:dk1>
          <a:srgbClr val="868686"/>
        </a:dk1>
        <a:lt1>
          <a:srgbClr val="FFFFFF"/>
        </a:lt1>
        <a:dk2>
          <a:srgbClr val="000000"/>
        </a:dk2>
        <a:lt2>
          <a:srgbClr val="FFFFFF"/>
        </a:lt2>
        <a:accent1>
          <a:srgbClr val="009900"/>
        </a:accent1>
        <a:accent2>
          <a:srgbClr val="3333FF"/>
        </a:accent2>
        <a:accent3>
          <a:srgbClr val="AAAAAA"/>
        </a:accent3>
        <a:accent4>
          <a:srgbClr val="DADADA"/>
        </a:accent4>
        <a:accent5>
          <a:srgbClr val="AACAAA"/>
        </a:accent5>
        <a:accent6>
          <a:srgbClr val="2D2DE7"/>
        </a:accent6>
        <a:hlink>
          <a:srgbClr val="FF00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CHSD_B&amp;W</Template>
  <TotalTime>8480</TotalTime>
  <Words>1457</Words>
  <Application>Microsoft Office PowerPoint</Application>
  <PresentationFormat>On-screen Show (4:3)</PresentationFormat>
  <Paragraphs>154</Paragraphs>
  <Slides>20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CHSD_B&amp;W</vt:lpstr>
      <vt:lpstr>1_CHSD_B&amp;W</vt:lpstr>
      <vt:lpstr>What do 15 years of review and evaluation projects and routine outcome measurement programs add up to?</vt:lpstr>
      <vt:lpstr>Overview</vt:lpstr>
      <vt:lpstr>CHSD from 1993 to 2010;   inside Australian Health Services Research Institute  AHSRI from May 2011  Director: Professor Kathy Eagar  </vt:lpstr>
      <vt:lpstr>About CHSD</vt:lpstr>
      <vt:lpstr>Consistent research themes</vt:lpstr>
      <vt:lpstr>100 Evaluation Projects since 1995</vt:lpstr>
      <vt:lpstr>Examples of Evaluation Projects in 2010</vt:lpstr>
      <vt:lpstr>Slide 8</vt:lpstr>
      <vt:lpstr>Planned rapid growth period:  CHSD R&amp;D income 2002-2008</vt:lpstr>
      <vt:lpstr>Summing up CHSD</vt:lpstr>
      <vt:lpstr>Theory:  more sustainable impacts by promoting a program focus on outcomes</vt:lpstr>
      <vt:lpstr>Slide 12</vt:lpstr>
      <vt:lpstr> Evidence of making an impact:  National Partnership Agreement on Hospital and Health Workforce Reform (2009)</vt:lpstr>
      <vt:lpstr>Slide 14</vt:lpstr>
      <vt:lpstr>Indicators of impact and outcomes</vt:lpstr>
      <vt:lpstr>Indicators of impact and outcomes</vt:lpstr>
      <vt:lpstr>Summing up</vt:lpstr>
      <vt:lpstr>‘… First we take Manhattan…’</vt:lpstr>
      <vt:lpstr>… then we take Berlin.'</vt:lpstr>
      <vt:lpstr>Slide 20</vt:lpstr>
    </vt:vector>
  </TitlesOfParts>
  <Company>University of Wollongong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Sofia Halligan</dc:creator>
  <cp:lastModifiedBy>kquinsey</cp:lastModifiedBy>
  <cp:revision>440</cp:revision>
  <cp:lastPrinted>2011-08-09T02:55:03Z</cp:lastPrinted>
  <dcterms:created xsi:type="dcterms:W3CDTF">2005-08-11T01:02:04Z</dcterms:created>
  <dcterms:modified xsi:type="dcterms:W3CDTF">2011-08-30T05:04:54Z</dcterms:modified>
</cp:coreProperties>
</file>